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8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8" r:id="rId24"/>
    <p:sldId id="275" r:id="rId25"/>
    <p:sldId id="279" r:id="rId26"/>
    <p:sldId id="280" r:id="rId27"/>
    <p:sldId id="281" r:id="rId28"/>
    <p:sldId id="282" r:id="rId29"/>
    <p:sldId id="276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92c72dd?sp=1&amp;pid=7cf1750bb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（3）反复回环，同中见异。如《奇妙的循环不等式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车上只有一</a:t>
            </a:r>
            <a:endParaRPr lang="en-US" altLang="zh-CN" sz="2800" b="0" i="0" spc="-1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个空位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，发车员不让老大娘坐，却让“首长”坐，经理上车后赶走“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首长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pc="-1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自己坐下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，老大娘认出经理是自己女婿，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经理又将座位让给了老大娘</a:t>
            </a:r>
            <a:r>
              <a:rPr lang="en-US" altLang="zh-CN" sz="2800" b="0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1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（4）前后对比，双峰对峙。如契诃夫的《变色龙》写奥楚蔑洛夫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因为狗的主人不同而对狗的态度截然不同，前后对比，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突出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鲜明了人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物形象。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92c72dd?sp=1&amp;pid=7cf1750bb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（5）欲扬先抑，欲抑先扬。前者，“扬”是主体，却先在“抑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，突然一转归于“扬”。后者相反。这样，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产生了情节发展的意外性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加强了相反相成的艺术效果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。如茹志鹃的《百合花》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先写通讯员害羞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不会照顾女同志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，是“先抑”，先在“抑”上着笔。后文写通讯员牺牲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扬”，增强了相反相成的艺术效果。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92c72dd?sp=1&amp;pid=7cf1750bb&amp;color=0,0,0&amp;mp=1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（6）抓住要点，以小见大。小小说应以小见大，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达到意义的升华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要讲象外之旨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、言外之意，引发读者想象。主要采用：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象征。用具体物象表示概念或另一形象，但只起结构作用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像在诗歌中着力描写的中心形象那样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双关。利用语言上的多义或同音关系，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使一句话关涉两个意思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即表面说的是一种意义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，实际指的是另一种意义。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细节描写。细节描写指文学作品中对人物动作、语言、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心理以及自然景观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、场面气氛等细节的描写。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省略。这是一种具象化的空白。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14c6c146?pid=7cf1750b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b120c9268?pid=f14c6c146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探监的人纷纷出去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副典狱长走到聂赫留朵夫跟前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探望的时间结束了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顺从地等待人家把她带回牢房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我还有许多话要对您说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现在没时间了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聂赫留朵夫说着伸出一只手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我还要来的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话好像都已说了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她伸出一只手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但是没有同他握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列夫·托尔斯泰《复活》（节选）］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120c9268?pid=f14c6c146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“话好像都已说了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”，这句话省略了许多内容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给读者留下想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象的空间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。这句话表明玛丝洛娃不想再与聂赫留朵夫见面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说明两人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心灵依然没有得到充分的沟通和交流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42eed16?sp=1&amp;pid=5b9b39be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学写结尾</a:t>
            </a:r>
            <a:endParaRPr lang="en-US" altLang="zh-CN" sz="3000" dirty="0"/>
          </a:p>
        </p:txBody>
      </p:sp>
      <p:sp>
        <p:nvSpPr>
          <p:cNvPr id="3" name="P_5_BD#94c22af65?pid=d842eed16&amp;color=0,0,0&amp;vtp=1&amp;bbb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结尾宜巧，要“回眸一笑”，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主要有三种方法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（1）画龙点睛，首尾呼应。如《那团云雾》，开头写峰顶有团云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雾，主人公失了游兴；结尾写主人公兴致高涨，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但那团云雾也不见了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（2）戛然而止，含蓄隽永。如《书法家》，局长在书法比赛会上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应邀写了两个拿手的字——“同意”，面对人们的惊叹和让他再写几个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字的要求，他无奈地说：“不写了吧——能写好的就数这两个字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这样结尾，韵味无穷。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4c22af65?sp=1&amp;pid=d842eed16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（3）出人意料，扣人心弦。即“欧·亨利式结尾”，其特点是“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小说整个布局为结尾服务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，读者以为情节东向演进，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结果却西向而行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这种结尾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，打破了情节发展惯用的结构手法，给人以新奇感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深化了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。如《麦琪的礼物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一对穷困夫妻为在节日时互送礼物而煞费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苦心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，最后礼物拿出来却都没用：一个卖掉金表为妻子买了梳子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个剪掉长发为丈夫买了根表链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59c0d690?pid=d842eed1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4ffeed94a?pid=a59c0d690&amp;color=0,0,0&amp;vtp=1&amp;bb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你没有看出来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它们简直一模一样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她带着天真而自豪的快乐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笑了起来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弗雷斯蒂耶太太被深深地打动了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紧握住她的双手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我可怜的玛蒂尔德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但我那串是假的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顶多值五百法郎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莫泊桑《项链》）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ffeed94a?pid=a59c0d690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玛蒂尔德夫人为还债尝尽了痛苦后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，才知道那串项链是假的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样结尾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，戛然而止，韵味无穷，极具讽刺意义。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结尾使读者去思考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去寻味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，小说的主题也在此得到了升华。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ab0c6141?pid=d4c8d232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写作任务</a:t>
            </a:r>
            <a:endParaRPr lang="en-US" altLang="zh-CN" sz="3200" dirty="0"/>
          </a:p>
        </p:txBody>
      </p:sp>
      <p:sp>
        <p:nvSpPr>
          <p:cNvPr id="3" name="QO_4_BD.1_1#2d77093b8?pid=8ab0c6141&amp;color=0,0,0&amp;vtp=1&amp;bbb=1&amp;hb=1"/>
          <p:cNvSpPr/>
          <p:nvPr/>
        </p:nvSpPr>
        <p:spPr>
          <a:xfrm>
            <a:off x="612648" y="95402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只要你认真观察，就会发现生活中存在着不少“小说元素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或让人感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，或引人深思，或令人开怀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试着从中采撷一二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以之为基础创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作一篇小小说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O_4_EX.2_1#2d77093b8?pid=8ab0c6141&amp;color=0,0,0&amp;vtp=1&amp;bbb=1&amp;hb=1"/>
          <p:cNvSpPr/>
          <p:nvPr/>
        </p:nvSpPr>
        <p:spPr>
          <a:xfrm>
            <a:off x="612648" y="2937838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生活中的“小说元素”，可以是特点鲜明的人物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印象深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刻的事情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，也可以是一种想法、一种观念，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甚至可以是一个视觉形象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比如莫泊桑的小小说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《逗乐》中，作者借助第一人称的视角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讲述了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我”与朋友在开玩笑的过程中变得越来越警惕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以至于那些玩笑都成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“我”内心后怕的来源。正是在那样“高度的欢乐”中，“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b="0" i="0" dirty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4c8d2321.fixed?pid=c1e624a1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外国作家作品研习——多样的文化</a:t>
            </a:r>
            <a:endParaRPr lang="en-US" altLang="zh-CN" sz="4000" dirty="0"/>
          </a:p>
        </p:txBody>
      </p:sp>
      <p:sp>
        <p:nvSpPr>
          <p:cNvPr id="3" name="C_2#d4c8d2321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d4c8d2321.fixed?pid=c1e624a1f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单元写作任务·学写小小说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2d77093b8?pid=8ab0c6141&amp;color=0,0,0&amp;vtp=1&amp;bbb=1&amp;hb=1"/>
          <p:cNvSpPr/>
          <p:nvPr/>
        </p:nvSpPr>
        <p:spPr>
          <a:xfrm>
            <a:off x="612648" y="468000"/>
            <a:ext cx="10963656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开始变得敏感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，玩笑也转化为恐惧，连同真实世界中人内心的“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异化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一起浮现在读者眼前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。又如卡夫卡的小小说《骑桶者》中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一个穷得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买不起煤的人想去跟煤店老板借煤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，他不是提着桶去借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而是骑着桶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最后不但没有借到煤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反而被老板娘用围裙扇到了冰山区域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卡夫卡对这一事件进行了冷幽默处理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表现了他一贯的小说风格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人与世界的不通融性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77093b8?pid=8ab0c614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</a:t>
            </a: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村口有一家卖酒的老店铺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，店名叫作“醉月轩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店门口立着一个眺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望天空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、似乎欲举杯邀月的饮者塑像。那塑像的脸上已掉了几块漆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得斑驳陈旧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，纵然如此，那极具感染力的笑容，仍然引得我频频驻足。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店主是个上了年纪的老头儿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，驼背，花白的头发，黝黑的脸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门口塑像的风度翩翩大相径庭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。他说话粗声粗气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经常看到他扯着脖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，红着脸，与顾客争吵。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77093b8?pid=8ab0c614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知道他已有十多年了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，但要问我他的名字，我会脱口而出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醉月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”。至于真名，我可实在不清楚，村里的人都叫他“醉月轩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我小时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候叫他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“醉月轩爷爷”，但经过几次交往，我对他的印象逐渐转变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改口直呼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“醉月轩”了。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细想来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，头一回这么叫他是在一个夏日的午后。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三伏天的正午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阳光最是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“肆虐”，街巷空无一人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只能听见家家户户空调外机发出的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轰鸣声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。妈妈叫我给“醉月轩爷爷”打电话，请他打点儿黄酒来。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“嘟——嘟——”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77093b8?pid=8ab0c614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好长时间后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，电话那头才响起咳嗽声，我学着妈妈的口气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买黄酒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，让他送到我家。他沉默了片刻，突然气愤地说：“不去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热的天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，亏本买卖，不去不去！”随即挂了电话，那头只传来一阵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”声。我被他粗犷的怒吼吓到了，呆站在原地。待我反应过来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厨房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，嘟囔着对妈妈说：“怪老头儿，坏老头儿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醉月轩这个糟老头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！”妈妈笑着摇摇头，说道：“还是老样子，唉！”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高中在学校住宿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，我似乎很久没有见过他了，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偶尔听爸妈说起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他的身体大不如前了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77093b8?pid=8ab0c614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端午节前一天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，我拖着行李箱回家，路过村口，和往常一样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足观赏塑像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，然后将目光投向店里。与往常不同，店门虚掩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透过门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，我瞧见“醉月轩”佝偻着，虽背对着我，但从姿势来看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他应该是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在往大酒缸中灌注些什么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。“嚯！醉月轩往酒里掺水，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他卖假酒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？！”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我暗自心惊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，思量着该怎么把这个秘密公之于众。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第二天正午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，一家人围着饭桌边吃边闲聊，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我心中藏着这件事情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异常沉默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。神情恍惚之际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一阵浓烈的酒香掺杂着药味儿从窗口飘进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，我寻着酒香起身，从窗口望见“醉月轩”背着个大水箱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手拿喷头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在街头巷尾洒着红黄色的液体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，心里更添怪异。“正午时分，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洒雄黄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77093b8?pid=8ab0c614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老头儿可有心了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！”爸爸闻着酒香说道。蓦然间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那天我窥见的情景在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眼前闪现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，我的脸不自觉地红起来。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“可不是嘛，哪回让他送酒来啊，他都是不耐烦的样儿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但哪回不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是都送来了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。”妈妈附和着爸爸的话说道。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原来如此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，我永远也忘不了“醉月轩爷爷”。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_1#2d77093b8?pid=8ab0c6141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［名师点评］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作者以村口的一家卖酒老店铺为切入点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通过打电话买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酒和端午节回家发现店老板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“掺水”等情节，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重点塑造了一个脾气古怪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心地善良的店老板形象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——“醉月轩”。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文章层层铺垫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，先抑后扬。结尾通过“醉月轩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的行动和爸妈的话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，展示了人物内心的善良，改变了“我”对“醉月轩”的印象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收到了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出人意料，又在情理之中”的表达效果。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d236231c?pid=d4c8d232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知识导引</a:t>
            </a:r>
            <a:endParaRPr lang="en-US" altLang="zh-CN" sz="3200" dirty="0"/>
          </a:p>
        </p:txBody>
      </p:sp>
      <p:sp>
        <p:nvSpPr>
          <p:cNvPr id="3" name="P_4_BD#af760af77?pid=3d236231c&amp;color=0,0,0&amp;vtp=1&amp;bbb=1&amp;hb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小小说，又称“微型小说”“袖珍小说”“一分钟小说”和“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超短篇小说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，是与长篇小说、中篇小说、短篇小说并立的小说样式之一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一种篇幅很短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、情节简单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对人和事件都不进行完整描写和叙述的小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说体裁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小小说因篇幅所限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，无法展现情节的完整脉络，也难以从容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致地刻画人物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往往抓住生活中具有典型意义的一个瞬间或一个横断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，进行深入开掘。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f760af77?pid=3d236231c&amp;color=0,0,0&amp;vtp=1&amp;bt=1&amp;bb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小小说具有“小、新、巧、奇”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四大特点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（1）小。篇幅短小，有的仅几十个字。因此，在构思和行文时必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须注意字句的凝练，不要有冗词赘句。如古代一篇小小说《陨盗》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（陶渊明）：“蔡裔有勇气，声若雷震。尝有偷儿入室，裔附床一呼，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二盗俱陨。”简单明快，形象了然，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堪称精品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（2）新。立意、风格新颖。如美国著名科幻作家弗里蒂克·布朗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写了一篇被称为世界上最短的科幻小说：“地球上最后一个人独自坐在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房间里，这时，忽然响起了敲门声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”这一小说就写得十分别致而耐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人寻味。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f760af77?sp=1&amp;pid=3d236231c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（3）巧。结构精巧。小小说在结构上，应尽可能地压缩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集中时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、场所、人物。因此，要在选材和布局上多下功夫，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使作品精巧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如同微雕工艺品那样。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（4）奇。结尾要新奇巧妙，出人意料。记叙事件时，先顺着一个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方向铺陈渲染，把读者的注意力和情感愿望吸引到故事发展的某种可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能性上去，但当顺势发展到关键之处时，事情的发展方向突然发生转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折，通过另一种结局的揭晓，让人的情绪随之而起伏变化。中外作家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的许多优秀作品就常在结尾处巧妙转折，使人拍案叫绝。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b9b39bef?pid=d4c8d232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技法指导</a:t>
            </a:r>
            <a:endParaRPr lang="en-US" altLang="zh-CN" sz="3200" dirty="0"/>
          </a:p>
        </p:txBody>
      </p:sp>
      <p:sp>
        <p:nvSpPr>
          <p:cNvPr id="3" name="C_4_BD#cc2a20d0c?sp=1&amp;pid=5b9b39bef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学写开头</a:t>
            </a:r>
            <a:endParaRPr lang="en-US" altLang="zh-CN" sz="3000" dirty="0"/>
          </a:p>
        </p:txBody>
      </p:sp>
      <p:sp>
        <p:nvSpPr>
          <p:cNvPr id="4" name="P_5_BD#5a04cc547?pid=cc2a20d0c&amp;color=0,0,0&amp;vtp=1&amp;bbb=1"/>
          <p:cNvSpPr/>
          <p:nvPr/>
        </p:nvSpPr>
        <p:spPr>
          <a:xfrm>
            <a:off x="612648" y="159977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开头要使人“一见钟情”，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常见方式有两种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（1）造成悬念，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引发兴趣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（2）开门见山，进入情节。开头往往是人物语言，直接引入人物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和相关事件。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035a4779?pid=cc2a20d0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49ee4774a?pid=3035a4779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平地一声雷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震动了锁井镇一带四十八村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狠心的恶霸冯兰池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要砸掉这古钟了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梁斌《红旗谱》）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，简洁精练，开门见山，直接交代地点、人物、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快速进入情节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cf1750bb?sp=1&amp;pid=5b9b39be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学写情节</a:t>
            </a:r>
            <a:endParaRPr lang="en-US" altLang="zh-CN" sz="3000" dirty="0"/>
          </a:p>
        </p:txBody>
      </p:sp>
      <p:sp>
        <p:nvSpPr>
          <p:cNvPr id="3" name="P_5_BD#d192c72dd?sp=1&amp;pid=7cf1750bb&amp;color=0,0,0&amp;vtp=1&amp;bbb=1&amp;hb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（1）单线曲折，一波三折。“文似看山不喜平”，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不平就是曲折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有波澜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。故事情节平淡无奇，叙述直来直去，读来没有情趣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节曲折回旋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，波澜起伏，才会扣人心弦，引人入胜。如鲁迅的《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祝福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，祥林嫂初为寡妇逃离婆家，在鲁四老爷家做女工，重获生机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被劫走改嫁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；改嫁后生活安稳，却夫死子丧；后重返鲁镇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捐门槛赎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罪却遭唾弃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；最终在除夕祝福夜冻毙街头。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192c72dd?sp=1&amp;pid=7cf1750bb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（2）双线交叉，内在联系。可以写一人两事，或两人一事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是两条明线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，也可以是一明一暗，互为陪衬。如鲁迅的《药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一明一暗两条线索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。明线是华小栓得了痨病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华老栓买人血馒头给儿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子治病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，突出群众的愚昧麻木。暗线是革命者夏瑜，救国救民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场就义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。作者将这明暗两线从并行到融合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突出群众的冷漠和革命者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的悲哀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4142</Words>
  <Application>WPS 演示</Application>
  <PresentationFormat>宽屏</PresentationFormat>
  <Paragraphs>210</Paragraphs>
  <Slides>26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2025-03-28T13:01:00Z</dcterms:created>
  <dcterms:modified xsi:type="dcterms:W3CDTF">2025-09-03T08:47:10Z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7B92F62B6EBB4AC19F1BD1B1EF98608B_12</vt:lpwstr>
  </property>
  <property fmtid="{D5CDD505-2E9C-101B-9397-08002B2CF9AE}" pid="3" name="KSOProductBuildVer">
    <vt:lpwstr>2052-12.1.0.22529</vt:lpwstr>
  </property>
</Properties>
</file>